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8"/>
    <p:sldId id="257" r:id="rId29"/>
    <p:sldId id="258" r:id="rId30"/>
    <p:sldId id="259" r:id="rId31"/>
    <p:sldId id="260" r:id="rId32"/>
    <p:sldId id="261" r:id="rId33"/>
    <p:sldId id="262" r:id="rId34"/>
    <p:sldId id="263" r:id="rId35"/>
    <p:sldId id="264" r:id="rId36"/>
    <p:sldId id="265" r:id="rId37"/>
    <p:sldId id="266" r:id="rId38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HK Grotesk Light" charset="1" panose="00000400000000000000"/>
      <p:regular r:id="rId10"/>
    </p:embeddedFont>
    <p:embeddedFont>
      <p:font typeface="HK Grotesk Light Bold" charset="1" panose="00000500000000000000"/>
      <p:regular r:id="rId11"/>
    </p:embeddedFont>
    <p:embeddedFont>
      <p:font typeface="HK Grotesk Light Italics" charset="1" panose="00000400000000000000"/>
      <p:regular r:id="rId12"/>
    </p:embeddedFont>
    <p:embeddedFont>
      <p:font typeface="HK Grotesk Light Bold Italics" charset="1" panose="00000500000000000000"/>
      <p:regular r:id="rId13"/>
    </p:embeddedFont>
    <p:embeddedFont>
      <p:font typeface="HK Grotesk Bold" charset="1" panose="00000800000000000000"/>
      <p:regular r:id="rId14"/>
    </p:embeddedFont>
    <p:embeddedFont>
      <p:font typeface="HK Grotesk Bold Italics" charset="1" panose="00000800000000000000"/>
      <p:regular r:id="rId15"/>
    </p:embeddedFont>
    <p:embeddedFont>
      <p:font typeface="HK Grotesk Medium" charset="1" panose="00000600000000000000"/>
      <p:regular r:id="rId16"/>
    </p:embeddedFont>
    <p:embeddedFont>
      <p:font typeface="HK Grotesk Medium Bold" charset="1" panose="00000700000000000000"/>
      <p:regular r:id="rId17"/>
    </p:embeddedFont>
    <p:embeddedFont>
      <p:font typeface="HK Grotesk Medium Italics" charset="1" panose="00000600000000000000"/>
      <p:regular r:id="rId18"/>
    </p:embeddedFont>
    <p:embeddedFont>
      <p:font typeface="HK Grotesk Medium Bold Italics" charset="1" panose="00000700000000000000"/>
      <p:regular r:id="rId19"/>
    </p:embeddedFont>
    <p:embeddedFont>
      <p:font typeface="Open Sans Light" charset="1" panose="020B0306030504020204"/>
      <p:regular r:id="rId20"/>
    </p:embeddedFont>
    <p:embeddedFont>
      <p:font typeface="Open Sans Light Bold" charset="1" panose="020B0806030504020204"/>
      <p:regular r:id="rId21"/>
    </p:embeddedFont>
    <p:embeddedFont>
      <p:font typeface="Open Sans Light Italics" charset="1" panose="020B0306030504020204"/>
      <p:regular r:id="rId22"/>
    </p:embeddedFont>
    <p:embeddedFont>
      <p:font typeface="Open Sans Light Bold Italics" charset="1" panose="020B0806030504020204"/>
      <p:regular r:id="rId23"/>
    </p:embeddedFont>
    <p:embeddedFont>
      <p:font typeface="Open Sans" charset="1" panose="020B0606030504020204"/>
      <p:regular r:id="rId24"/>
    </p:embeddedFont>
    <p:embeddedFont>
      <p:font typeface="Open Sans Bold" charset="1" panose="020B0806030504020204"/>
      <p:regular r:id="rId25"/>
    </p:embeddedFont>
    <p:embeddedFont>
      <p:font typeface="Open Sans Italics" charset="1" panose="020B0606030504020204"/>
      <p:regular r:id="rId26"/>
    </p:embeddedFont>
    <p:embeddedFont>
      <p:font typeface="Open Sans Bold Italics" charset="1" panose="020B0806030504020204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slides/slide1.xml" Type="http://schemas.openxmlformats.org/officeDocument/2006/relationships/slide"/><Relationship Id="rId29" Target="slides/slide2.xml" Type="http://schemas.openxmlformats.org/officeDocument/2006/relationships/slide"/><Relationship Id="rId3" Target="viewProps.xml" Type="http://schemas.openxmlformats.org/officeDocument/2006/relationships/viewProps"/><Relationship Id="rId30" Target="slides/slide3.xml" Type="http://schemas.openxmlformats.org/officeDocument/2006/relationships/slide"/><Relationship Id="rId31" Target="slides/slide4.xml" Type="http://schemas.openxmlformats.org/officeDocument/2006/relationships/slide"/><Relationship Id="rId32" Target="slides/slide5.xml" Type="http://schemas.openxmlformats.org/officeDocument/2006/relationships/slide"/><Relationship Id="rId33" Target="slides/slide6.xml" Type="http://schemas.openxmlformats.org/officeDocument/2006/relationships/slide"/><Relationship Id="rId34" Target="slides/slide7.xml" Type="http://schemas.openxmlformats.org/officeDocument/2006/relationships/slide"/><Relationship Id="rId35" Target="slides/slide8.xml" Type="http://schemas.openxmlformats.org/officeDocument/2006/relationships/slide"/><Relationship Id="rId36" Target="slides/slide9.xml" Type="http://schemas.openxmlformats.org/officeDocument/2006/relationships/slide"/><Relationship Id="rId37" Target="slides/slide10.xml" Type="http://schemas.openxmlformats.org/officeDocument/2006/relationships/slide"/><Relationship Id="rId38" Target="slides/slide11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https://sci-hub.se/https:/ieeexplore.ieee.org/document/5284363" TargetMode="External" Type="http://schemas.openxmlformats.org/officeDocument/2006/relationships/hyperlink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Relationship Id="rId6" Target="../media/image1.png" Type="http://schemas.openxmlformats.org/officeDocument/2006/relationships/image"/><Relationship Id="rId7" Target="../media/image2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jpeg" Type="http://schemas.openxmlformats.org/officeDocument/2006/relationships/image"/><Relationship Id="rId3" Target="../media/image13.png" Type="http://schemas.openxmlformats.org/officeDocument/2006/relationships/image"/><Relationship Id="rId4" Target="../media/image14.svg" Type="http://schemas.openxmlformats.org/officeDocument/2006/relationships/image"/><Relationship Id="rId5" Target="../media/image16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20F2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286568" y="-1028700"/>
            <a:ext cx="4653710" cy="41148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777631" y="3668956"/>
            <a:ext cx="14628403" cy="1685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3200"/>
              </a:lnSpc>
            </a:pPr>
            <a:r>
              <a:rPr lang="en-US" sz="11000" u="sng">
                <a:solidFill>
                  <a:srgbClr val="FFFFFF"/>
                </a:solidFill>
                <a:latin typeface="HK Grotesk Bold"/>
              </a:rPr>
              <a:t>Clustering Algorithm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7925020">
            <a:off x="15749995" y="4888960"/>
            <a:ext cx="3194456" cy="4245124"/>
          </a:xfrm>
          <a:prstGeom prst="rect">
            <a:avLst/>
          </a:prstGeom>
        </p:spPr>
      </p:pic>
      <p:pic>
        <p:nvPicPr>
          <p:cNvPr name="Picture 5" id="5">
            <a:hlinkClick r:id="rId8"/>
          </p:cNvPr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866620" y="4526280"/>
            <a:ext cx="617220" cy="61722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777631" y="5316781"/>
            <a:ext cx="11245123" cy="7608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144"/>
              </a:lnSpc>
            </a:pPr>
            <a:r>
              <a:rPr lang="en-US" sz="4800">
                <a:solidFill>
                  <a:srgbClr val="FFFFFF"/>
                </a:solidFill>
                <a:latin typeface="HK Grotesk Medium"/>
              </a:rPr>
              <a:t>based on random walks</a:t>
            </a:r>
            <a:r>
              <a:rPr lang="en-US" sz="1200">
                <a:solidFill>
                  <a:srgbClr val="FFFFFF"/>
                </a:solidFill>
                <a:latin typeface="Arimo"/>
              </a:rPr>
              <a:t>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777631" y="2917624"/>
            <a:ext cx="11245123" cy="7608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144"/>
              </a:lnSpc>
            </a:pPr>
            <a:r>
              <a:rPr lang="en-US" sz="4800">
                <a:solidFill>
                  <a:srgbClr val="FFFFFF"/>
                </a:solidFill>
                <a:latin typeface="HK Grotesk Medium"/>
              </a:rPr>
              <a:t>A fully distributed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658228" y="8006715"/>
            <a:ext cx="4043214" cy="1251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599">
                <a:solidFill>
                  <a:srgbClr val="FFFFFF"/>
                </a:solidFill>
                <a:latin typeface="Open Sans"/>
              </a:rPr>
              <a:t>Ashutosh Chauhan</a:t>
            </a:r>
          </a:p>
          <a:p>
            <a:pPr>
              <a:lnSpc>
                <a:spcPts val="5039"/>
              </a:lnSpc>
            </a:pPr>
            <a:r>
              <a:rPr lang="en-US" sz="3599">
                <a:solidFill>
                  <a:srgbClr val="FFFFFF"/>
                </a:solidFill>
                <a:latin typeface="Open Sans"/>
              </a:rPr>
              <a:t>S20180010017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20F2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428750" y="3686118"/>
            <a:ext cx="13811250" cy="361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7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HK Grotesk Bold"/>
              </a:rPr>
              <a:t>https://sci-hub.se/https:/ieeexplore.ieee.org/document/5284363</a:t>
            </a: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2925063" y="-1028700"/>
            <a:ext cx="4629873" cy="41148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428750" y="1260646"/>
            <a:ext cx="12771441" cy="1377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11200"/>
              </a:lnSpc>
              <a:spcBef>
                <a:spcPct val="0"/>
              </a:spcBef>
            </a:pPr>
            <a:r>
              <a:rPr lang="en-US" sz="8000">
                <a:solidFill>
                  <a:srgbClr val="FFFFFF"/>
                </a:solidFill>
                <a:latin typeface="HK Grotesk Bold Bold"/>
              </a:rPr>
              <a:t>References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20F2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428750" y="4524375"/>
            <a:ext cx="15430500" cy="1228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600"/>
              </a:lnSpc>
              <a:spcBef>
                <a:spcPct val="0"/>
              </a:spcBef>
            </a:pPr>
            <a:r>
              <a:rPr lang="en-US" sz="8000">
                <a:solidFill>
                  <a:srgbClr val="FFFFFF"/>
                </a:solidFill>
                <a:latin typeface="HK Grotesk Bold"/>
              </a:rPr>
              <a:t>Thank You</a:t>
            </a: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true" flipV="false" rot="8788563">
            <a:off x="-1073381" y="7652169"/>
            <a:ext cx="4204162" cy="4183193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true" rot="8848654">
            <a:off x="6531367" y="-270037"/>
            <a:ext cx="4279137" cy="2597474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7925020">
            <a:off x="15972116" y="4621750"/>
            <a:ext cx="3001780" cy="398907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20F2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428750" y="1419225"/>
            <a:ext cx="12118731" cy="1228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600"/>
              </a:lnSpc>
              <a:spcBef>
                <a:spcPct val="0"/>
              </a:spcBef>
            </a:pPr>
            <a:r>
              <a:rPr lang="en-US" sz="8000">
                <a:solidFill>
                  <a:srgbClr val="FFFFFF"/>
                </a:solidFill>
                <a:latin typeface="HK Grotesk Bold"/>
              </a:rPr>
              <a:t>Problem Statement</a:t>
            </a: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1742611">
            <a:off x="14345465" y="6925408"/>
            <a:ext cx="4602608" cy="41148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428750" y="2931495"/>
            <a:ext cx="12118731" cy="5090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040"/>
              </a:lnSpc>
            </a:pPr>
            <a:r>
              <a:rPr lang="en-US" sz="3600">
                <a:solidFill>
                  <a:srgbClr val="FFFFFF"/>
                </a:solidFill>
                <a:latin typeface="HK Grotesk Light"/>
              </a:rPr>
              <a:t>Computer networks tend to grow larger and larger. To manage them, one can consider dividing them into several disjoint connected parts: then each part has to be managed separately and these different parts have to be coordinated.</a:t>
            </a:r>
          </a:p>
          <a:p>
            <a:pPr>
              <a:lnSpc>
                <a:spcPts val="5040"/>
              </a:lnSpc>
            </a:pPr>
          </a:p>
          <a:p>
            <a:pPr>
              <a:lnSpc>
                <a:spcPts val="5040"/>
              </a:lnSpc>
            </a:pPr>
            <a:r>
              <a:rPr lang="en-US" sz="3600">
                <a:solidFill>
                  <a:srgbClr val="FFFFFF"/>
                </a:solidFill>
                <a:latin typeface="HK Grotesk Light"/>
              </a:rPr>
              <a:t>As a Distributed System the clustering can be initiated by any node and the cluster size should be restricted.</a:t>
            </a:r>
          </a:p>
          <a:p>
            <a:pPr algn="l" marL="0" indent="0" lvl="0">
              <a:lnSpc>
                <a:spcPts val="504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20F2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758279" y="1260646"/>
            <a:ext cx="12771441" cy="1377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1200"/>
              </a:lnSpc>
              <a:spcBef>
                <a:spcPct val="0"/>
              </a:spcBef>
            </a:pPr>
            <a:r>
              <a:rPr lang="en-US" sz="8000">
                <a:solidFill>
                  <a:srgbClr val="FFFFFF"/>
                </a:solidFill>
                <a:latin typeface="HK Grotesk Bold Bold"/>
              </a:rPr>
              <a:t>Existing Solutions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424751" y="3804115"/>
            <a:ext cx="4003460" cy="8266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719"/>
              </a:lnSpc>
              <a:spcBef>
                <a:spcPct val="0"/>
              </a:spcBef>
            </a:pPr>
            <a:r>
              <a:rPr lang="en-US" sz="4800">
                <a:solidFill>
                  <a:srgbClr val="FBD304"/>
                </a:solidFill>
                <a:latin typeface="HK Grotesk Bold"/>
              </a:rPr>
              <a:t>Solution 2, 2.1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859789" y="3804115"/>
            <a:ext cx="3950242" cy="8266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719"/>
              </a:lnSpc>
              <a:spcBef>
                <a:spcPct val="0"/>
              </a:spcBef>
            </a:pPr>
            <a:r>
              <a:rPr lang="en-US" sz="4800" u="sng">
                <a:solidFill>
                  <a:srgbClr val="FBD304"/>
                </a:solidFill>
                <a:latin typeface="HK Grotesk Bold"/>
              </a:rPr>
              <a:t>Solution 1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412743" y="4765355"/>
            <a:ext cx="4982124" cy="3948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</a:pPr>
            <a:r>
              <a:rPr lang="en-US" sz="2800">
                <a:solidFill>
                  <a:srgbClr val="2ABCB8"/>
                </a:solidFill>
                <a:latin typeface="HK Grotesk Light"/>
              </a:rPr>
              <a:t>A Node declares itself as Cluster leader if its the highest among neighbours, or if it is the highest among one of its neighbours neighbours.</a:t>
            </a:r>
          </a:p>
          <a:p>
            <a:pPr>
              <a:lnSpc>
                <a:spcPts val="3919"/>
              </a:lnSpc>
            </a:pPr>
          </a:p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E2502B"/>
                </a:solidFill>
                <a:latin typeface="HK Grotesk Light"/>
              </a:rPr>
              <a:t>Can be used on small networds with size &lt; 100.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988185" y="4765355"/>
            <a:ext cx="4876591" cy="3948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</a:pPr>
            <a:r>
              <a:rPr lang="en-US" sz="2800">
                <a:solidFill>
                  <a:srgbClr val="2ABCB8"/>
                </a:solidFill>
                <a:latin typeface="HK Grotesk Light"/>
              </a:rPr>
              <a:t>DMAC, GDMAC allowed generic weight for Cluster-head election.</a:t>
            </a:r>
          </a:p>
          <a:p>
            <a:pPr>
              <a:lnSpc>
                <a:spcPts val="3919"/>
              </a:lnSpc>
            </a:pPr>
          </a:p>
          <a:p>
            <a:pPr>
              <a:lnSpc>
                <a:spcPts val="3919"/>
              </a:lnSpc>
            </a:pPr>
            <a:r>
              <a:rPr lang="en-US" sz="2799">
                <a:solidFill>
                  <a:srgbClr val="22A454"/>
                </a:solidFill>
                <a:latin typeface="HK Grotesk Light"/>
              </a:rPr>
              <a:t>Another </a:t>
            </a:r>
            <a:r>
              <a:rPr lang="en-US" sz="2799" u="sng">
                <a:solidFill>
                  <a:srgbClr val="22A454"/>
                </a:solidFill>
                <a:latin typeface="HK Grotesk Light"/>
              </a:rPr>
              <a:t>improvement </a:t>
            </a:r>
            <a:r>
              <a:rPr lang="en-US" sz="2799">
                <a:solidFill>
                  <a:srgbClr val="22A454"/>
                </a:solidFill>
                <a:latin typeface="HK Grotesk Light"/>
              </a:rPr>
              <a:t>made it fault-tolerant.</a:t>
            </a:r>
          </a:p>
          <a:p>
            <a:pPr>
              <a:lnSpc>
                <a:spcPts val="3919"/>
              </a:lnSpc>
            </a:pPr>
          </a:p>
          <a:p>
            <a:pPr algn="l" marL="0" indent="0" lvl="0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DC533D"/>
                </a:solidFill>
                <a:latin typeface="HK Grotesk Light"/>
              </a:rPr>
              <a:t>Only allows Single hop clusters.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657527">
            <a:off x="-902205" y="8395659"/>
            <a:ext cx="4115043" cy="2497867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925968" y="597614"/>
            <a:ext cx="4753746" cy="422489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20F2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654726" y="4524375"/>
            <a:ext cx="12978548" cy="1228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600"/>
              </a:lnSpc>
            </a:pPr>
            <a:r>
              <a:rPr lang="en-US" sz="8000">
                <a:solidFill>
                  <a:srgbClr val="FFFFFF"/>
                </a:solidFill>
                <a:latin typeface="HK Grotesk Bold Bold"/>
              </a:rPr>
              <a:t>Proposed Approach</a:t>
            </a: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7925020">
            <a:off x="-804801" y="1414298"/>
            <a:ext cx="2866325" cy="380907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6717731">
            <a:off x="8535173" y="7882474"/>
            <a:ext cx="3213042" cy="3197017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461367" y="-576557"/>
            <a:ext cx="3517982" cy="311059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20F2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219385" y="4141470"/>
            <a:ext cx="4794792" cy="547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2ABCB8"/>
                </a:solidFill>
                <a:latin typeface="HK Grotesk Bold Bold"/>
              </a:rPr>
              <a:t>2 Kind of Nodes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1845280" y="3233144"/>
            <a:ext cx="5280137" cy="6055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933"/>
              </a:lnSpc>
              <a:spcBef>
                <a:spcPct val="0"/>
              </a:spcBef>
            </a:pPr>
            <a:r>
              <a:rPr lang="en-US" sz="3523">
                <a:solidFill>
                  <a:srgbClr val="2ABCB8"/>
                </a:solidFill>
                <a:latin typeface="HK Grotesk Bold Bold"/>
              </a:rPr>
              <a:t>Quick-Overview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6219385" y="7078359"/>
            <a:ext cx="4794792" cy="547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2ABCB8"/>
                </a:solidFill>
                <a:latin typeface="HK Grotesk Bold Bold"/>
              </a:rPr>
              <a:t>3 Kind of Messages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219385" y="4815840"/>
            <a:ext cx="4794792" cy="1243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18159" indent="-259080" lvl="1">
              <a:lnSpc>
                <a:spcPts val="3359"/>
              </a:lnSpc>
              <a:buFont typeface="Arial"/>
              <a:buChar char="•"/>
            </a:pPr>
            <a:r>
              <a:rPr lang="en-US" sz="2399">
                <a:solidFill>
                  <a:srgbClr val="FFFFFF"/>
                </a:solidFill>
                <a:latin typeface="HK Grotesk Light"/>
              </a:rPr>
              <a:t>Cluster Core Nodes (Recruits other nodes)</a:t>
            </a:r>
          </a:p>
          <a:p>
            <a:pPr marL="518160" indent="-259080" lvl="1">
              <a:lnSpc>
                <a:spcPts val="3359"/>
              </a:lnSpc>
              <a:spcBef>
                <a:spcPct val="0"/>
              </a:spcBef>
              <a:buFont typeface="Arial"/>
              <a:buChar char="•"/>
            </a:pPr>
            <a:r>
              <a:rPr lang="en-US" sz="2399">
                <a:solidFill>
                  <a:srgbClr val="FFFFFF"/>
                </a:solidFill>
                <a:latin typeface="HK Grotesk Light"/>
              </a:rPr>
              <a:t>Cluster Member Nodes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845280" y="4160520"/>
            <a:ext cx="5280137" cy="5015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HK Grotesk Light"/>
              </a:rPr>
              <a:t>A process starts forming a cluster by sending a Token message to random neighbor to join them into the Cluster Core.</a:t>
            </a:r>
          </a:p>
          <a:p>
            <a:pPr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HK Grotesk Light"/>
              </a:rPr>
              <a:t>Receiving node can choose to join the cluster (recruiting its neighbors as well) or ignore or return a Delete message when the incoming Token has only a single core member.</a:t>
            </a:r>
          </a:p>
          <a:p>
            <a:pPr marL="0" indent="0" lvl="0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HK Grotesk Light"/>
              </a:rPr>
              <a:t>Ordering is also added to Messages to prevent deletion of new Cluster Core with same id.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219385" y="7752728"/>
            <a:ext cx="4794792" cy="20821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399">
                <a:solidFill>
                  <a:srgbClr val="FFFFFF"/>
                </a:solidFill>
                <a:latin typeface="HK Grotesk Light"/>
              </a:rPr>
              <a:t>Token{cId, currentSize, id} (to invite a node as Cluster Core)</a:t>
            </a:r>
          </a:p>
          <a:p>
            <a:pPr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HK Grotesk Light"/>
              </a:rPr>
              <a:t>Recruit (to join as a Member)</a:t>
            </a:r>
          </a:p>
          <a:p>
            <a:pPr marL="518160" indent="-259080" lvl="1">
              <a:lnSpc>
                <a:spcPts val="3359"/>
              </a:lnSpc>
              <a:spcBef>
                <a:spcPct val="0"/>
              </a:spcBef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HK Grotesk Light"/>
              </a:rPr>
              <a:t>Delete (to delete a Single core Cluster)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619250" y="1609725"/>
            <a:ext cx="13169731" cy="1228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600"/>
              </a:lnSpc>
              <a:spcBef>
                <a:spcPct val="0"/>
              </a:spcBef>
            </a:pPr>
            <a:r>
              <a:rPr lang="en-US" sz="8000">
                <a:solidFill>
                  <a:srgbClr val="FFFFFF"/>
                </a:solidFill>
                <a:latin typeface="HK Grotesk Bold"/>
              </a:rPr>
              <a:t>Proposed Approach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true" flipV="false" rot="668281">
            <a:off x="-407911" y="7455582"/>
            <a:ext cx="4602608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20F2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43000"/>
          </a:blip>
          <a:srcRect l="8699" t="0" r="35168" b="0"/>
          <a:stretch>
            <a:fillRect/>
          </a:stretch>
        </p:blipFill>
        <p:spPr>
          <a:xfrm flipH="false" flipV="false" rot="0">
            <a:off x="-457200" y="0"/>
            <a:ext cx="8661559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6717731">
            <a:off x="15891169" y="6244174"/>
            <a:ext cx="3213042" cy="3197017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290612" y="152903"/>
            <a:ext cx="7632015" cy="10031025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8509728" y="492760"/>
            <a:ext cx="8987963" cy="606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FFFFFF"/>
                </a:solidFill>
                <a:latin typeface="HK Grotesk Bold"/>
              </a:rPr>
              <a:t>A bit more detailed overview of the Algorithm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509728" y="1423458"/>
            <a:ext cx="9477774" cy="77476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18160" indent="-259080" lvl="1">
              <a:lnSpc>
                <a:spcPts val="3600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Open Sans Light"/>
              </a:rPr>
              <a:t>We take a graph with 20 nodes with unique ids. </a:t>
            </a:r>
          </a:p>
          <a:p>
            <a:pPr marL="518160" indent="-259080" lvl="1">
              <a:lnSpc>
                <a:spcPts val="3600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Open Sans Light"/>
              </a:rPr>
              <a:t>Lets consider some of the nodes start to send Token messages and begin to build the clusters. </a:t>
            </a:r>
          </a:p>
          <a:p>
            <a:pPr marL="518160" indent="-259080" lvl="1">
              <a:lnSpc>
                <a:spcPts val="3600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Open Sans Light"/>
              </a:rPr>
              <a:t>The maximal core size is 4 (</a:t>
            </a:r>
            <a:r>
              <a:rPr lang="en-US" sz="2400">
                <a:solidFill>
                  <a:srgbClr val="FFFFFF"/>
                </a:solidFill>
                <a:latin typeface="Open Sans Light Italics"/>
              </a:rPr>
              <a:t>MaxCoreSize </a:t>
            </a:r>
            <a:r>
              <a:rPr lang="en-US" sz="2400">
                <a:solidFill>
                  <a:srgbClr val="FFFFFF"/>
                </a:solidFill>
                <a:latin typeface="Open Sans Light"/>
              </a:rPr>
              <a:t>= 4). </a:t>
            </a:r>
          </a:p>
          <a:p>
            <a:pPr marL="518160" indent="-259080" lvl="1">
              <a:lnSpc>
                <a:spcPts val="3600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Open Sans Light"/>
              </a:rPr>
              <a:t>We suppose that nodes 13, 15, 17, 7 timers expire first. </a:t>
            </a:r>
          </a:p>
          <a:p>
            <a:pPr marL="518160" indent="-259080" lvl="1">
              <a:lnSpc>
                <a:spcPts val="3600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Open Sans Light"/>
              </a:rPr>
              <a:t>Each of them sends a Token message to a neighbor chosen at random. </a:t>
            </a:r>
          </a:p>
          <a:p>
            <a:pPr marL="518160" indent="-259080" lvl="1">
              <a:lnSpc>
                <a:spcPts val="3600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Open Sans Light"/>
              </a:rPr>
              <a:t>Node 13 sends Token{P</a:t>
            </a:r>
            <a:r>
              <a:rPr lang="en-US" sz="2400">
                <a:solidFill>
                  <a:srgbClr val="FFFFFF"/>
                </a:solidFill>
                <a:latin typeface="Open Sans Light Italics"/>
              </a:rPr>
              <a:t>13</a:t>
            </a:r>
            <a:r>
              <a:rPr lang="en-US" sz="2400">
                <a:solidFill>
                  <a:srgbClr val="FFFFFF"/>
                </a:solidFill>
                <a:latin typeface="Open Sans Light"/>
              </a:rPr>
              <a:t>, 1, 1} to node 3, node 20 sends Recruit messages to all its neighbors of N13</a:t>
            </a:r>
          </a:p>
          <a:p>
            <a:pPr marL="518160" indent="-259080" lvl="1">
              <a:lnSpc>
                <a:spcPts val="3600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Open Sans Light"/>
              </a:rPr>
              <a:t>The same procedure for Node 15,17 and 7.</a:t>
            </a:r>
          </a:p>
          <a:p>
            <a:pPr marL="518160" indent="-259080" lvl="1">
              <a:lnSpc>
                <a:spcPts val="3600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Open Sans Light"/>
              </a:rPr>
              <a:t>When node 11 receives Token{P</a:t>
            </a:r>
            <a:r>
              <a:rPr lang="en-US" sz="2400">
                <a:solidFill>
                  <a:srgbClr val="FFFFFF"/>
                </a:solidFill>
                <a:latin typeface="Open Sans Light Italics"/>
              </a:rPr>
              <a:t>15</a:t>
            </a:r>
            <a:r>
              <a:rPr lang="en-US" sz="2400">
                <a:solidFill>
                  <a:srgbClr val="FFFFFF"/>
                </a:solidFill>
                <a:latin typeface="Open Sans Light"/>
              </a:rPr>
              <a:t>, 3, 1} from node 16, it      checks that K11 &lt; </a:t>
            </a:r>
            <a:r>
              <a:rPr lang="en-US" sz="2400">
                <a:solidFill>
                  <a:srgbClr val="FFFFFF"/>
                </a:solidFill>
                <a:latin typeface="Open Sans Light Italics"/>
              </a:rPr>
              <a:t>MaxCoreSize</a:t>
            </a:r>
            <a:r>
              <a:rPr lang="en-US" sz="2400">
                <a:solidFill>
                  <a:srgbClr val="FFFFFF"/>
                </a:solidFill>
                <a:latin typeface="Open Sans Light"/>
              </a:rPr>
              <a:t> </a:t>
            </a:r>
          </a:p>
          <a:p>
            <a:pPr marL="518160" indent="-259080" lvl="1">
              <a:lnSpc>
                <a:spcPts val="3600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Open Sans Light"/>
              </a:rPr>
              <a:t>Then, Node 11 compares the id of token (P</a:t>
            </a:r>
            <a:r>
              <a:rPr lang="en-US" sz="2400">
                <a:solidFill>
                  <a:srgbClr val="FFFFFF"/>
                </a:solidFill>
                <a:latin typeface="Open Sans Light Italics"/>
              </a:rPr>
              <a:t>15</a:t>
            </a:r>
            <a:r>
              <a:rPr lang="en-US" sz="2400">
                <a:solidFill>
                  <a:srgbClr val="FFFFFF"/>
                </a:solidFill>
                <a:latin typeface="Open Sans Light"/>
              </a:rPr>
              <a:t> &gt; P</a:t>
            </a:r>
            <a:r>
              <a:rPr lang="en-US" sz="2400">
                <a:solidFill>
                  <a:srgbClr val="FFFFFF"/>
                </a:solidFill>
                <a:latin typeface="Open Sans Light Italics"/>
              </a:rPr>
              <a:t>17</a:t>
            </a:r>
            <a:r>
              <a:rPr lang="en-US" sz="2400">
                <a:solidFill>
                  <a:srgbClr val="FFFFFF"/>
                </a:solidFill>
                <a:latin typeface="Open Sans Light"/>
              </a:rPr>
              <a:t>)                  and sends the token back to node 16, and                         continues to building its cluster with P = 17 </a:t>
            </a:r>
          </a:p>
          <a:p>
            <a:pPr marL="518160" indent="-259080" lvl="1">
              <a:lnSpc>
                <a:spcPts val="3600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Open Sans Light"/>
              </a:rPr>
              <a:t>Finally we obtain 4 clusters and two of them </a:t>
            </a:r>
          </a:p>
          <a:p>
            <a:pPr>
              <a:lnSpc>
                <a:spcPts val="3600"/>
              </a:lnSpc>
            </a:pPr>
            <a:r>
              <a:rPr lang="en-US" sz="2400">
                <a:solidFill>
                  <a:srgbClr val="FFFFFF"/>
                </a:solidFill>
                <a:latin typeface="Open Sans Light"/>
              </a:rPr>
              <a:t>       are complete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20F2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343464" y="3941763"/>
            <a:ext cx="3092992" cy="1012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060"/>
              </a:lnSpc>
              <a:spcBef>
                <a:spcPct val="0"/>
              </a:spcBef>
            </a:pPr>
            <a:r>
              <a:rPr lang="en-US" sz="2900">
                <a:solidFill>
                  <a:srgbClr val="FFFFFF"/>
                </a:solidFill>
                <a:latin typeface="HK Grotesk Bold"/>
              </a:rPr>
              <a:t>Cluster Stabilization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7597504" y="3941763"/>
            <a:ext cx="3092992" cy="1526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060"/>
              </a:lnSpc>
              <a:spcBef>
                <a:spcPct val="0"/>
              </a:spcBef>
            </a:pPr>
            <a:r>
              <a:rPr lang="en-US" sz="2900">
                <a:solidFill>
                  <a:srgbClr val="FFFFFF"/>
                </a:solidFill>
                <a:latin typeface="HK Grotesk Bold"/>
              </a:rPr>
              <a:t>Each Node belongs to a Cluster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2851544" y="3941763"/>
            <a:ext cx="3092992" cy="1526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060"/>
              </a:lnSpc>
              <a:spcBef>
                <a:spcPct val="0"/>
              </a:spcBef>
            </a:pPr>
            <a:r>
              <a:rPr lang="en-US" sz="2900">
                <a:solidFill>
                  <a:srgbClr val="FFFFFF"/>
                </a:solidFill>
                <a:latin typeface="HK Grotesk Bold"/>
              </a:rPr>
              <a:t>Cluster Core size lies between 2 and </a:t>
            </a:r>
            <a:r>
              <a:rPr lang="en-US" sz="2900">
                <a:solidFill>
                  <a:srgbClr val="FFFFFF"/>
                </a:solidFill>
                <a:latin typeface="HK Grotesk Bold Italics"/>
              </a:rPr>
              <a:t>MaxCoreSize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758279" y="1260646"/>
            <a:ext cx="12771441" cy="1377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1200"/>
              </a:lnSpc>
              <a:spcBef>
                <a:spcPct val="0"/>
              </a:spcBef>
            </a:pPr>
            <a:r>
              <a:rPr lang="en-US" sz="8000">
                <a:solidFill>
                  <a:srgbClr val="FFFFFF"/>
                </a:solidFill>
                <a:latin typeface="HK Grotesk Bold Bold"/>
              </a:rPr>
              <a:t>Properties of Algorithm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657527">
            <a:off x="-902205" y="8515429"/>
            <a:ext cx="4115043" cy="2497867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6116468" y="597614"/>
            <a:ext cx="4753746" cy="4224891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4504512" y="6620523"/>
            <a:ext cx="3092992" cy="1526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060"/>
              </a:lnSpc>
              <a:spcBef>
                <a:spcPct val="0"/>
              </a:spcBef>
            </a:pPr>
            <a:r>
              <a:rPr lang="en-US" sz="2900">
                <a:solidFill>
                  <a:srgbClr val="FFFFFF"/>
                </a:solidFill>
                <a:latin typeface="HK Grotesk Bold"/>
              </a:rPr>
              <a:t>At least one of two Adjacent Clusters will be complete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690496" y="6620523"/>
            <a:ext cx="3092992" cy="1526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060"/>
              </a:lnSpc>
              <a:spcBef>
                <a:spcPct val="0"/>
              </a:spcBef>
            </a:pPr>
            <a:r>
              <a:rPr lang="en-US" sz="2900">
                <a:solidFill>
                  <a:srgbClr val="FFFFFF"/>
                </a:solidFill>
                <a:latin typeface="HK Grotesk Bold"/>
              </a:rPr>
              <a:t>Cluster is Connected in the steady state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20F2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8677275" y="4474845"/>
            <a:ext cx="5961761" cy="1261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FFFFFF"/>
                </a:solidFill>
                <a:latin typeface="HK Grotesk Light"/>
              </a:rPr>
              <a:t>Cannot stabilize after changes in topology are made.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428750" y="4474845"/>
            <a:ext cx="5961761" cy="1899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FFFFFF"/>
                </a:solidFill>
                <a:latin typeface="HK Grotesk Light"/>
              </a:rPr>
              <a:t>Cannot yet take into account the loss of connectivity of the Clusters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8677275" y="3676593"/>
            <a:ext cx="5961761" cy="552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320"/>
              </a:lnSpc>
              <a:spcBef>
                <a:spcPct val="0"/>
              </a:spcBef>
            </a:pPr>
            <a:r>
              <a:rPr lang="en-US" sz="3600">
                <a:solidFill>
                  <a:srgbClr val="FFFFFF"/>
                </a:solidFill>
                <a:latin typeface="HK Grotesk Bold"/>
              </a:rPr>
              <a:t>Topological Changes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428750" y="3676593"/>
            <a:ext cx="5961761" cy="552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320"/>
              </a:lnSpc>
              <a:spcBef>
                <a:spcPct val="0"/>
              </a:spcBef>
            </a:pPr>
            <a:r>
              <a:rPr lang="en-US" sz="3600">
                <a:solidFill>
                  <a:srgbClr val="FFFFFF"/>
                </a:solidFill>
                <a:latin typeface="HK Grotesk Bold"/>
              </a:rPr>
              <a:t>Fault-Tolerance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2925063" y="-1028700"/>
            <a:ext cx="4629873" cy="41148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428750" y="1260646"/>
            <a:ext cx="12771441" cy="1377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11200"/>
              </a:lnSpc>
              <a:spcBef>
                <a:spcPct val="0"/>
              </a:spcBef>
            </a:pPr>
            <a:r>
              <a:rPr lang="en-US" sz="8000">
                <a:solidFill>
                  <a:srgbClr val="FFFFFF"/>
                </a:solidFill>
                <a:latin typeface="HK Grotesk Bold Bold"/>
              </a:rPr>
              <a:t>Problems not yet solved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20F2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275742" y="3009900"/>
            <a:ext cx="13736515" cy="1228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>
                <a:solidFill>
                  <a:srgbClr val="FFFFFF"/>
                </a:solidFill>
                <a:latin typeface="HK Grotesk Bold"/>
              </a:rPr>
              <a:t>Conclusion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2750527" y="4825365"/>
            <a:ext cx="13261731" cy="2803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>
                <a:solidFill>
                  <a:srgbClr val="FFFFFF"/>
                </a:solidFill>
                <a:latin typeface="HK Grotesk Light"/>
              </a:rPr>
              <a:t>The algorithm achieves a lot of great properties along while being independent of topology of the network and also gives a lower bound on the size of majority of clusters that have a more than one neighbor.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1742611">
            <a:off x="15541607" y="7443912"/>
            <a:ext cx="3731270" cy="3335812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true" flipV="false" rot="6717731">
            <a:off x="-1376599" y="-710806"/>
            <a:ext cx="3749483" cy="373078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DAEdezZeA20</dc:identifier>
  <dcterms:modified xsi:type="dcterms:W3CDTF">2011-08-01T06:04:30Z</dcterms:modified>
  <cp:revision>1</cp:revision>
  <dc:title>DC Project</dc:title>
</cp:coreProperties>
</file>